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6EA96-307E-4C98-A84D-DA7F24BFB134}" type="doc">
      <dgm:prSet loTypeId="urn:microsoft.com/office/officeart/2005/8/layout/gear1" loCatId="process" qsTypeId="urn:microsoft.com/office/officeart/2005/8/quickstyle/simple5" qsCatId="simple" csTypeId="urn:microsoft.com/office/officeart/2005/8/colors/accent2_4" csCatId="accent2" phldr="1"/>
      <dgm:spPr/>
    </dgm:pt>
    <dgm:pt modelId="{669AC3E9-F2A4-4C65-BCD4-2C9F475100C4}">
      <dgm:prSet phldrT="[Текст]" custT="1"/>
      <dgm:spPr/>
      <dgm:t>
        <a:bodyPr/>
        <a:lstStyle/>
        <a:p>
          <a:r>
            <a:rPr lang="ru-RU" sz="2000" b="1" dirty="0" smtClean="0"/>
            <a:t>соматические</a:t>
          </a:r>
          <a:endParaRPr lang="ru-RU" sz="2000" b="1" dirty="0"/>
        </a:p>
      </dgm:t>
    </dgm:pt>
    <dgm:pt modelId="{9CC2A2A4-C79C-4CA7-B308-F2D239A7DF83}" type="parTrans" cxnId="{28C5C8CC-99D6-4289-B2B0-8748A1BAFE82}">
      <dgm:prSet/>
      <dgm:spPr/>
      <dgm:t>
        <a:bodyPr/>
        <a:lstStyle/>
        <a:p>
          <a:endParaRPr lang="ru-RU"/>
        </a:p>
      </dgm:t>
    </dgm:pt>
    <dgm:pt modelId="{CF53B030-C615-461B-BBC2-34E247E291C1}" type="sibTrans" cxnId="{28C5C8CC-99D6-4289-B2B0-8748A1BAFE82}">
      <dgm:prSet/>
      <dgm:spPr/>
      <dgm:t>
        <a:bodyPr/>
        <a:lstStyle/>
        <a:p>
          <a:endParaRPr lang="ru-RU"/>
        </a:p>
      </dgm:t>
    </dgm:pt>
    <dgm:pt modelId="{3F3BB26E-DD47-48A1-9947-CCF8FA583FF4}">
      <dgm:prSet phldrT="[Текст]" custT="1"/>
      <dgm:spPr/>
      <dgm:t>
        <a:bodyPr/>
        <a:lstStyle/>
        <a:p>
          <a:r>
            <a:rPr lang="ru-RU" sz="1800" b="1" dirty="0" smtClean="0"/>
            <a:t>внешние</a:t>
          </a:r>
          <a:endParaRPr lang="ru-RU" sz="1800" b="1" dirty="0"/>
        </a:p>
      </dgm:t>
    </dgm:pt>
    <dgm:pt modelId="{ABEA1052-D793-4010-8421-6D4559776618}" type="parTrans" cxnId="{AD3C4541-2751-4B80-8BE7-C57E9C9631C1}">
      <dgm:prSet/>
      <dgm:spPr/>
      <dgm:t>
        <a:bodyPr/>
        <a:lstStyle/>
        <a:p>
          <a:endParaRPr lang="ru-RU"/>
        </a:p>
      </dgm:t>
    </dgm:pt>
    <dgm:pt modelId="{5B13F693-A01A-42A8-8254-7B399E1742DE}" type="sibTrans" cxnId="{AD3C4541-2751-4B80-8BE7-C57E9C9631C1}">
      <dgm:prSet/>
      <dgm:spPr/>
      <dgm:t>
        <a:bodyPr/>
        <a:lstStyle/>
        <a:p>
          <a:endParaRPr lang="ru-RU"/>
        </a:p>
      </dgm:t>
    </dgm:pt>
    <dgm:pt modelId="{738203D0-E0F3-4FBE-ADF4-F3810AFBEFA6}">
      <dgm:prSet phldrT="[Текст]" custT="1"/>
      <dgm:spPr/>
      <dgm:t>
        <a:bodyPr/>
        <a:lstStyle/>
        <a:p>
          <a:r>
            <a:rPr lang="ru-RU" sz="1800" b="1" dirty="0" smtClean="0"/>
            <a:t>внутренние</a:t>
          </a:r>
          <a:endParaRPr lang="ru-RU" sz="1800" b="1" dirty="0"/>
        </a:p>
      </dgm:t>
    </dgm:pt>
    <dgm:pt modelId="{93C488BF-164E-4A6D-8F17-598BAB7966BF}" type="parTrans" cxnId="{F480BCF0-45B1-4F20-BC67-9207C5F38152}">
      <dgm:prSet/>
      <dgm:spPr/>
      <dgm:t>
        <a:bodyPr/>
        <a:lstStyle/>
        <a:p>
          <a:endParaRPr lang="ru-RU"/>
        </a:p>
      </dgm:t>
    </dgm:pt>
    <dgm:pt modelId="{D0A48086-FA87-4C12-BA70-40FD29F0F3E4}" type="sibTrans" cxnId="{F480BCF0-45B1-4F20-BC67-9207C5F38152}">
      <dgm:prSet/>
      <dgm:spPr/>
      <dgm:t>
        <a:bodyPr/>
        <a:lstStyle/>
        <a:p>
          <a:endParaRPr lang="ru-RU"/>
        </a:p>
      </dgm:t>
    </dgm:pt>
    <dgm:pt modelId="{CDE80164-BD6E-4885-B557-938B8DD5794F}" type="pres">
      <dgm:prSet presAssocID="{FD86EA96-307E-4C98-A84D-DA7F24BFB13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727753C-0A1A-4F3D-AF89-118FD6782578}" type="pres">
      <dgm:prSet presAssocID="{669AC3E9-F2A4-4C65-BCD4-2C9F475100C4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AAF32B-59B9-4AA9-AB51-5FC355A24A8A}" type="pres">
      <dgm:prSet presAssocID="{669AC3E9-F2A4-4C65-BCD4-2C9F475100C4}" presName="gear1srcNode" presStyleLbl="node1" presStyleIdx="0" presStyleCnt="3"/>
      <dgm:spPr/>
    </dgm:pt>
    <dgm:pt modelId="{26113E42-8516-4AA9-B984-CF3D9E18034E}" type="pres">
      <dgm:prSet presAssocID="{669AC3E9-F2A4-4C65-BCD4-2C9F475100C4}" presName="gear1dstNode" presStyleLbl="node1" presStyleIdx="0" presStyleCnt="3"/>
      <dgm:spPr/>
    </dgm:pt>
    <dgm:pt modelId="{ED392979-44C9-4A96-9A7E-744B1346C1E3}" type="pres">
      <dgm:prSet presAssocID="{3F3BB26E-DD47-48A1-9947-CCF8FA583F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99F56C9D-0A60-4DC1-AB18-1B97D2D92FC0}" type="pres">
      <dgm:prSet presAssocID="{3F3BB26E-DD47-48A1-9947-CCF8FA583FF4}" presName="gear2srcNode" presStyleLbl="node1" presStyleIdx="1" presStyleCnt="3"/>
      <dgm:spPr/>
    </dgm:pt>
    <dgm:pt modelId="{91C3AF41-8D1C-45E6-A845-A9F76B4130B9}" type="pres">
      <dgm:prSet presAssocID="{3F3BB26E-DD47-48A1-9947-CCF8FA583FF4}" presName="gear2dstNode" presStyleLbl="node1" presStyleIdx="1" presStyleCnt="3"/>
      <dgm:spPr/>
    </dgm:pt>
    <dgm:pt modelId="{DFAAD725-20B3-4009-B01D-B65E5C7C9403}" type="pres">
      <dgm:prSet presAssocID="{738203D0-E0F3-4FBE-ADF4-F3810AFBEFA6}" presName="gear3" presStyleLbl="node1" presStyleIdx="2" presStyleCnt="3" custScaleX="109337"/>
      <dgm:spPr/>
    </dgm:pt>
    <dgm:pt modelId="{E198393D-86D6-4AE6-B746-2FA8FE0A8390}" type="pres">
      <dgm:prSet presAssocID="{738203D0-E0F3-4FBE-ADF4-F3810AFBEFA6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B1E052E-1CF8-43E8-AE27-F38B6BE05361}" type="pres">
      <dgm:prSet presAssocID="{738203D0-E0F3-4FBE-ADF4-F3810AFBEFA6}" presName="gear3srcNode" presStyleLbl="node1" presStyleIdx="2" presStyleCnt="3"/>
      <dgm:spPr/>
    </dgm:pt>
    <dgm:pt modelId="{F1233EA9-B693-4075-9DB2-F2E4D5B36128}" type="pres">
      <dgm:prSet presAssocID="{738203D0-E0F3-4FBE-ADF4-F3810AFBEFA6}" presName="gear3dstNode" presStyleLbl="node1" presStyleIdx="2" presStyleCnt="3"/>
      <dgm:spPr/>
    </dgm:pt>
    <dgm:pt modelId="{2CBBBF16-1050-4E82-88C3-58B01A741552}" type="pres">
      <dgm:prSet presAssocID="{CF53B030-C615-461B-BBC2-34E247E291C1}" presName="connector1" presStyleLbl="sibTrans2D1" presStyleIdx="0" presStyleCnt="3"/>
      <dgm:spPr/>
    </dgm:pt>
    <dgm:pt modelId="{4E020435-7151-42BA-8884-93662671F0D7}" type="pres">
      <dgm:prSet presAssocID="{5B13F693-A01A-42A8-8254-7B399E1742DE}" presName="connector2" presStyleLbl="sibTrans2D1" presStyleIdx="1" presStyleCnt="3"/>
      <dgm:spPr/>
    </dgm:pt>
    <dgm:pt modelId="{AD10A757-F291-430B-8F17-F707E39112DE}" type="pres">
      <dgm:prSet presAssocID="{D0A48086-FA87-4C12-BA70-40FD29F0F3E4}" presName="connector3" presStyleLbl="sibTrans2D1" presStyleIdx="2" presStyleCnt="3"/>
      <dgm:spPr/>
    </dgm:pt>
  </dgm:ptLst>
  <dgm:cxnLst>
    <dgm:cxn modelId="{E19C9A08-681C-4263-96CF-2425F555415E}" type="presOf" srcId="{669AC3E9-F2A4-4C65-BCD4-2C9F475100C4}" destId="{21AAF32B-59B9-4AA9-AB51-5FC355A24A8A}" srcOrd="1" destOrd="0" presId="urn:microsoft.com/office/officeart/2005/8/layout/gear1"/>
    <dgm:cxn modelId="{F480BCF0-45B1-4F20-BC67-9207C5F38152}" srcId="{FD86EA96-307E-4C98-A84D-DA7F24BFB134}" destId="{738203D0-E0F3-4FBE-ADF4-F3810AFBEFA6}" srcOrd="2" destOrd="0" parTransId="{93C488BF-164E-4A6D-8F17-598BAB7966BF}" sibTransId="{D0A48086-FA87-4C12-BA70-40FD29F0F3E4}"/>
    <dgm:cxn modelId="{18A3709F-7483-4CB5-B63D-232103F6F770}" type="presOf" srcId="{3F3BB26E-DD47-48A1-9947-CCF8FA583FF4}" destId="{ED392979-44C9-4A96-9A7E-744B1346C1E3}" srcOrd="0" destOrd="0" presId="urn:microsoft.com/office/officeart/2005/8/layout/gear1"/>
    <dgm:cxn modelId="{2386AD92-B9AF-49B0-8EC2-FB569AD4AB84}" type="presOf" srcId="{738203D0-E0F3-4FBE-ADF4-F3810AFBEFA6}" destId="{DFAAD725-20B3-4009-B01D-B65E5C7C9403}" srcOrd="0" destOrd="0" presId="urn:microsoft.com/office/officeart/2005/8/layout/gear1"/>
    <dgm:cxn modelId="{AD3C4541-2751-4B80-8BE7-C57E9C9631C1}" srcId="{FD86EA96-307E-4C98-A84D-DA7F24BFB134}" destId="{3F3BB26E-DD47-48A1-9947-CCF8FA583FF4}" srcOrd="1" destOrd="0" parTransId="{ABEA1052-D793-4010-8421-6D4559776618}" sibTransId="{5B13F693-A01A-42A8-8254-7B399E1742DE}"/>
    <dgm:cxn modelId="{55DBCBBD-0F38-4EF3-B9B4-5646406E16A0}" type="presOf" srcId="{D0A48086-FA87-4C12-BA70-40FD29F0F3E4}" destId="{AD10A757-F291-430B-8F17-F707E39112DE}" srcOrd="0" destOrd="0" presId="urn:microsoft.com/office/officeart/2005/8/layout/gear1"/>
    <dgm:cxn modelId="{9979F055-6AB4-4AD4-8453-6EFD59EA8636}" type="presOf" srcId="{669AC3E9-F2A4-4C65-BCD4-2C9F475100C4}" destId="{26113E42-8516-4AA9-B984-CF3D9E18034E}" srcOrd="2" destOrd="0" presId="urn:microsoft.com/office/officeart/2005/8/layout/gear1"/>
    <dgm:cxn modelId="{E6CEC320-7D11-4F75-8A75-E43C8A4E5051}" type="presOf" srcId="{FD86EA96-307E-4C98-A84D-DA7F24BFB134}" destId="{CDE80164-BD6E-4885-B557-938B8DD5794F}" srcOrd="0" destOrd="0" presId="urn:microsoft.com/office/officeart/2005/8/layout/gear1"/>
    <dgm:cxn modelId="{824CD3AB-7755-4666-A20C-383B5C54DA8C}" type="presOf" srcId="{CF53B030-C615-461B-BBC2-34E247E291C1}" destId="{2CBBBF16-1050-4E82-88C3-58B01A741552}" srcOrd="0" destOrd="0" presId="urn:microsoft.com/office/officeart/2005/8/layout/gear1"/>
    <dgm:cxn modelId="{6AAC044F-20A8-4872-BAE6-AA478FDAB069}" type="presOf" srcId="{3F3BB26E-DD47-48A1-9947-CCF8FA583FF4}" destId="{99F56C9D-0A60-4DC1-AB18-1B97D2D92FC0}" srcOrd="1" destOrd="0" presId="urn:microsoft.com/office/officeart/2005/8/layout/gear1"/>
    <dgm:cxn modelId="{F90B219A-8CBB-4F55-98D8-B23C11BD2072}" type="presOf" srcId="{738203D0-E0F3-4FBE-ADF4-F3810AFBEFA6}" destId="{F1233EA9-B693-4075-9DB2-F2E4D5B36128}" srcOrd="3" destOrd="0" presId="urn:microsoft.com/office/officeart/2005/8/layout/gear1"/>
    <dgm:cxn modelId="{28C5C8CC-99D6-4289-B2B0-8748A1BAFE82}" srcId="{FD86EA96-307E-4C98-A84D-DA7F24BFB134}" destId="{669AC3E9-F2A4-4C65-BCD4-2C9F475100C4}" srcOrd="0" destOrd="0" parTransId="{9CC2A2A4-C79C-4CA7-B308-F2D239A7DF83}" sibTransId="{CF53B030-C615-461B-BBC2-34E247E291C1}"/>
    <dgm:cxn modelId="{55F88B4E-F570-40FF-83C9-9A60003E860A}" type="presOf" srcId="{738203D0-E0F3-4FBE-ADF4-F3810AFBEFA6}" destId="{4B1E052E-1CF8-43E8-AE27-F38B6BE05361}" srcOrd="2" destOrd="0" presId="urn:microsoft.com/office/officeart/2005/8/layout/gear1"/>
    <dgm:cxn modelId="{B705CF20-1B45-4F83-9BB7-8C4BBD5055B7}" type="presOf" srcId="{669AC3E9-F2A4-4C65-BCD4-2C9F475100C4}" destId="{A727753C-0A1A-4F3D-AF89-118FD6782578}" srcOrd="0" destOrd="0" presId="urn:microsoft.com/office/officeart/2005/8/layout/gear1"/>
    <dgm:cxn modelId="{0B9025B3-8B7B-47B1-B8A6-043FCE2ACD3A}" type="presOf" srcId="{5B13F693-A01A-42A8-8254-7B399E1742DE}" destId="{4E020435-7151-42BA-8884-93662671F0D7}" srcOrd="0" destOrd="0" presId="urn:microsoft.com/office/officeart/2005/8/layout/gear1"/>
    <dgm:cxn modelId="{7D66980D-0314-4CA7-BE3D-2A82E06E1199}" type="presOf" srcId="{3F3BB26E-DD47-48A1-9947-CCF8FA583FF4}" destId="{91C3AF41-8D1C-45E6-A845-A9F76B4130B9}" srcOrd="2" destOrd="0" presId="urn:microsoft.com/office/officeart/2005/8/layout/gear1"/>
    <dgm:cxn modelId="{9E924CE9-97A0-40A6-82E0-653803B17D72}" type="presOf" srcId="{738203D0-E0F3-4FBE-ADF4-F3810AFBEFA6}" destId="{E198393D-86D6-4AE6-B746-2FA8FE0A8390}" srcOrd="1" destOrd="0" presId="urn:microsoft.com/office/officeart/2005/8/layout/gear1"/>
    <dgm:cxn modelId="{AA0BAFD5-DAFC-44B0-9792-01BAD83FF0C5}" type="presParOf" srcId="{CDE80164-BD6E-4885-B557-938B8DD5794F}" destId="{A727753C-0A1A-4F3D-AF89-118FD6782578}" srcOrd="0" destOrd="0" presId="urn:microsoft.com/office/officeart/2005/8/layout/gear1"/>
    <dgm:cxn modelId="{FEA564B8-2925-49E6-8521-073323F234E4}" type="presParOf" srcId="{CDE80164-BD6E-4885-B557-938B8DD5794F}" destId="{21AAF32B-59B9-4AA9-AB51-5FC355A24A8A}" srcOrd="1" destOrd="0" presId="urn:microsoft.com/office/officeart/2005/8/layout/gear1"/>
    <dgm:cxn modelId="{9344C5F3-4D78-4E0E-B3B0-D738EB004DD2}" type="presParOf" srcId="{CDE80164-BD6E-4885-B557-938B8DD5794F}" destId="{26113E42-8516-4AA9-B984-CF3D9E18034E}" srcOrd="2" destOrd="0" presId="urn:microsoft.com/office/officeart/2005/8/layout/gear1"/>
    <dgm:cxn modelId="{DBFA39E2-DA62-4E8D-B18E-EC4E9B1188B7}" type="presParOf" srcId="{CDE80164-BD6E-4885-B557-938B8DD5794F}" destId="{ED392979-44C9-4A96-9A7E-744B1346C1E3}" srcOrd="3" destOrd="0" presId="urn:microsoft.com/office/officeart/2005/8/layout/gear1"/>
    <dgm:cxn modelId="{E6C1C27F-CB44-43C9-BE14-17B6AC66C89F}" type="presParOf" srcId="{CDE80164-BD6E-4885-B557-938B8DD5794F}" destId="{99F56C9D-0A60-4DC1-AB18-1B97D2D92FC0}" srcOrd="4" destOrd="0" presId="urn:microsoft.com/office/officeart/2005/8/layout/gear1"/>
    <dgm:cxn modelId="{7DE3D209-069E-44C2-8185-9D9A841B2127}" type="presParOf" srcId="{CDE80164-BD6E-4885-B557-938B8DD5794F}" destId="{91C3AF41-8D1C-45E6-A845-A9F76B4130B9}" srcOrd="5" destOrd="0" presId="urn:microsoft.com/office/officeart/2005/8/layout/gear1"/>
    <dgm:cxn modelId="{BD7684D9-7166-4B08-9DDB-BBA68973BA92}" type="presParOf" srcId="{CDE80164-BD6E-4885-B557-938B8DD5794F}" destId="{DFAAD725-20B3-4009-B01D-B65E5C7C9403}" srcOrd="6" destOrd="0" presId="urn:microsoft.com/office/officeart/2005/8/layout/gear1"/>
    <dgm:cxn modelId="{6EB833C8-A0F4-4C5B-AD92-BFE135A6442E}" type="presParOf" srcId="{CDE80164-BD6E-4885-B557-938B8DD5794F}" destId="{E198393D-86D6-4AE6-B746-2FA8FE0A8390}" srcOrd="7" destOrd="0" presId="urn:microsoft.com/office/officeart/2005/8/layout/gear1"/>
    <dgm:cxn modelId="{04756CAB-5BF1-445F-A742-466859E6F9B2}" type="presParOf" srcId="{CDE80164-BD6E-4885-B557-938B8DD5794F}" destId="{4B1E052E-1CF8-43E8-AE27-F38B6BE05361}" srcOrd="8" destOrd="0" presId="urn:microsoft.com/office/officeart/2005/8/layout/gear1"/>
    <dgm:cxn modelId="{98F4891A-6629-4723-B2FA-6E4E94399ACB}" type="presParOf" srcId="{CDE80164-BD6E-4885-B557-938B8DD5794F}" destId="{F1233EA9-B693-4075-9DB2-F2E4D5B36128}" srcOrd="9" destOrd="0" presId="urn:microsoft.com/office/officeart/2005/8/layout/gear1"/>
    <dgm:cxn modelId="{185FF13D-C545-4ACE-9D70-BED5923551AF}" type="presParOf" srcId="{CDE80164-BD6E-4885-B557-938B8DD5794F}" destId="{2CBBBF16-1050-4E82-88C3-58B01A741552}" srcOrd="10" destOrd="0" presId="urn:microsoft.com/office/officeart/2005/8/layout/gear1"/>
    <dgm:cxn modelId="{A96A7DCE-C94D-4185-985A-A40A175A637A}" type="presParOf" srcId="{CDE80164-BD6E-4885-B557-938B8DD5794F}" destId="{4E020435-7151-42BA-8884-93662671F0D7}" srcOrd="11" destOrd="0" presId="urn:microsoft.com/office/officeart/2005/8/layout/gear1"/>
    <dgm:cxn modelId="{DE7A3D7E-0983-4164-A8CF-0BAFBF80A93F}" type="presParOf" srcId="{CDE80164-BD6E-4885-B557-938B8DD5794F}" destId="{AD10A757-F291-430B-8F17-F707E39112D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27753C-0A1A-4F3D-AF89-118FD6782578}">
      <dsp:nvSpPr>
        <dsp:cNvPr id="0" name=""/>
        <dsp:cNvSpPr/>
      </dsp:nvSpPr>
      <dsp:spPr>
        <a:xfrm>
          <a:off x="3861117" y="2283142"/>
          <a:ext cx="2790507" cy="2790507"/>
        </a:xfrm>
        <a:prstGeom prst="gear9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соматические</a:t>
          </a:r>
          <a:endParaRPr lang="ru-RU" sz="2000" b="1" kern="1200" dirty="0"/>
        </a:p>
      </dsp:txBody>
      <dsp:txXfrm>
        <a:off x="3861117" y="2283142"/>
        <a:ext cx="2790507" cy="2790507"/>
      </dsp:txXfrm>
    </dsp:sp>
    <dsp:sp modelId="{ED392979-44C9-4A96-9A7E-744B1346C1E3}">
      <dsp:nvSpPr>
        <dsp:cNvPr id="0" name=""/>
        <dsp:cNvSpPr/>
      </dsp:nvSpPr>
      <dsp:spPr>
        <a:xfrm>
          <a:off x="2237549" y="1623568"/>
          <a:ext cx="2029460" cy="2029460"/>
        </a:xfrm>
        <a:prstGeom prst="gear6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внешние</a:t>
          </a:r>
          <a:endParaRPr lang="ru-RU" sz="1800" b="1" kern="1200" dirty="0"/>
        </a:p>
      </dsp:txBody>
      <dsp:txXfrm>
        <a:off x="2237549" y="1623568"/>
        <a:ext cx="2029460" cy="2029460"/>
      </dsp:txXfrm>
    </dsp:sp>
    <dsp:sp modelId="{DFAAD725-20B3-4009-B01D-B65E5C7C9403}">
      <dsp:nvSpPr>
        <dsp:cNvPr id="0" name=""/>
        <dsp:cNvSpPr/>
      </dsp:nvSpPr>
      <dsp:spPr>
        <a:xfrm rot="20700000">
          <a:off x="3247444" y="257426"/>
          <a:ext cx="2242075" cy="1920499"/>
        </a:xfrm>
        <a:prstGeom prst="gear6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внутренние</a:t>
          </a:r>
          <a:endParaRPr lang="ru-RU" sz="1800" b="1" kern="1200" dirty="0"/>
        </a:p>
      </dsp:txBody>
      <dsp:txXfrm>
        <a:off x="3758271" y="659574"/>
        <a:ext cx="1220422" cy="1116203"/>
      </dsp:txXfrm>
    </dsp:sp>
    <dsp:sp modelId="{2CBBBF16-1050-4E82-88C3-58B01A741552}">
      <dsp:nvSpPr>
        <dsp:cNvPr id="0" name=""/>
        <dsp:cNvSpPr/>
      </dsp:nvSpPr>
      <dsp:spPr>
        <a:xfrm>
          <a:off x="3656320" y="1856478"/>
          <a:ext cx="3571849" cy="3571849"/>
        </a:xfrm>
        <a:prstGeom prst="circularArrow">
          <a:avLst>
            <a:gd name="adj1" fmla="val 4687"/>
            <a:gd name="adj2" fmla="val 299029"/>
            <a:gd name="adj3" fmla="val 2533803"/>
            <a:gd name="adj4" fmla="val 15823792"/>
            <a:gd name="adj5" fmla="val 5469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020435-7151-42BA-8884-93662671F0D7}">
      <dsp:nvSpPr>
        <dsp:cNvPr id="0" name=""/>
        <dsp:cNvSpPr/>
      </dsp:nvSpPr>
      <dsp:spPr>
        <a:xfrm>
          <a:off x="1878136" y="1170751"/>
          <a:ext cx="2595171" cy="259517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shade val="90000"/>
                <a:hueOff val="-27334"/>
                <a:satOff val="-4629"/>
                <a:lumOff val="21409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27334"/>
                <a:satOff val="-4629"/>
                <a:lumOff val="21409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27334"/>
                <a:satOff val="-4629"/>
                <a:lumOff val="214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10A757-F291-430B-8F17-F707E39112DE}">
      <dsp:nvSpPr>
        <dsp:cNvPr id="0" name=""/>
        <dsp:cNvSpPr/>
      </dsp:nvSpPr>
      <dsp:spPr>
        <a:xfrm>
          <a:off x="2914303" y="-215872"/>
          <a:ext cx="2798117" cy="27981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shade val="90000"/>
                <a:hueOff val="-27334"/>
                <a:satOff val="-4629"/>
                <a:lumOff val="21409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-27334"/>
                <a:satOff val="-4629"/>
                <a:lumOff val="21409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-27334"/>
                <a:satOff val="-4629"/>
                <a:lumOff val="214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B590A-90EC-4368-B714-FC20EC0D3E57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159C-D6A3-4BC3-B69F-925B125985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3096344"/>
          </a:xfrm>
        </p:spPr>
        <p:txBody>
          <a:bodyPr>
            <a:normAutofit/>
          </a:bodyPr>
          <a:lstStyle/>
          <a:p>
            <a:r>
              <a:rPr lang="ru-RU" sz="3600" b="1" dirty="0"/>
              <a:t>Психологическое консультирование в сопровождении субъектов образовательной среды с особыми образовательными потребностями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Шаяхметова </a:t>
            </a:r>
            <a:r>
              <a:rPr lang="ru-RU" dirty="0" smtClean="0"/>
              <a:t>Валерия </a:t>
            </a:r>
            <a:r>
              <a:rPr lang="ru-RU" dirty="0" err="1" smtClean="0"/>
              <a:t>Каусаровна</a:t>
            </a:r>
            <a:r>
              <a:rPr lang="ru-RU" dirty="0" smtClean="0"/>
              <a:t>, </a:t>
            </a:r>
            <a:endParaRPr lang="ru-RU" b="0" dirty="0" smtClean="0"/>
          </a:p>
          <a:p>
            <a:r>
              <a:rPr lang="ru-RU" dirty="0" err="1"/>
              <a:t>к.псх.н</a:t>
            </a:r>
            <a:r>
              <a:rPr lang="ru-RU" dirty="0"/>
              <a:t>., доцент кафедры </a:t>
            </a:r>
            <a:r>
              <a:rPr lang="ru-RU" dirty="0" smtClean="0"/>
              <a:t>теоретической и прикладной психологии ФГБОУ ВО «</a:t>
            </a:r>
            <a:r>
              <a:rPr lang="ru-RU" dirty="0" err="1" smtClean="0"/>
              <a:t>ЮУрГГПУ</a:t>
            </a:r>
            <a:r>
              <a:rPr lang="ru-RU" dirty="0" smtClean="0"/>
              <a:t>»</a:t>
            </a:r>
            <a:endParaRPr lang="ru-RU" b="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Категории учащихся с особыми образовательными потребностями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352927" cy="5142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642787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Симптомы  в: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Астенический синдром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Церебрастенический</a:t>
                      </a:r>
                      <a:r>
                        <a:rPr lang="ru-RU" dirty="0" smtClean="0"/>
                        <a:t> синдром</a:t>
                      </a:r>
                      <a:endParaRPr lang="ru-RU" dirty="0"/>
                    </a:p>
                  </a:txBody>
                  <a:tcPr/>
                </a:tc>
              </a:tr>
              <a:tr h="449950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Физическом состоянии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Широкий круг соматических расстройств, касающихся ЖКТ, </a:t>
                      </a:r>
                      <a:r>
                        <a:rPr lang="ru-RU" dirty="0" err="1" smtClean="0"/>
                        <a:t>сердечно-сосудистой</a:t>
                      </a:r>
                      <a:r>
                        <a:rPr lang="ru-RU" baseline="0" dirty="0" smtClean="0"/>
                        <a:t> и др. систем</a:t>
                      </a:r>
                      <a:r>
                        <a:rPr lang="ru-RU" dirty="0" smtClean="0"/>
                        <a:t>, болезненность, снижение иммунитета, </a:t>
                      </a:r>
                      <a:r>
                        <a:rPr lang="ru-RU" dirty="0" err="1" smtClean="0"/>
                        <a:t>гиперстезия</a:t>
                      </a:r>
                      <a:r>
                        <a:rPr lang="ru-RU" dirty="0" smtClean="0"/>
                        <a:t> (повышенная чувствительность к шумам, свету, запахам), головные боли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Негрубы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остаточные проявления органического поражения ЦНС, посттравматического и постинфекционного генеза, головные боли, усиливающиеся ко второй половине дня, вестибулярные расстройства,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дистонии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404664"/>
          <a:ext cx="82296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Симптомы  в: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Астенический синдром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Церебрастенический</a:t>
                      </a:r>
                      <a:r>
                        <a:rPr lang="ru-RU" dirty="0" smtClean="0"/>
                        <a:t> синдром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Процессе обучения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Повышенная утомляемость, сниженная концентрация внимания,  замедленное восприятие, отказы от выполнения заданий учителя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Истощаемость внимания и мышления,  выраженное и длительное снижение психической работоспособности, особенно при любой интеллектуальной нагрузке,  снижение памяти,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в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некоторых случаях, особенно при посттравматической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церебрастении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наблюдаются элементы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амнестической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афазии в виде периодического забывания отдельных слов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32656"/>
          <a:ext cx="8229600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Симптомы  в: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Астенический </a:t>
                      </a:r>
                      <a:r>
                        <a:rPr lang="ru-RU" dirty="0" smtClean="0"/>
                        <a:t>синдром,</a:t>
                      </a:r>
                    </a:p>
                    <a:p>
                      <a:r>
                        <a:rPr lang="ru-RU" dirty="0" smtClean="0"/>
                        <a:t>Проявления астении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Церебрастенический</a:t>
                      </a:r>
                      <a:r>
                        <a:rPr lang="ru-RU" dirty="0" smtClean="0"/>
                        <a:t> синдром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Поведении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переносят стрессы, часто плачут, огорчаются из-за любой </a:t>
                      </a:r>
                      <a:r>
                        <a:rPr lang="ru-RU" dirty="0" smtClean="0"/>
                        <a:t>неудачи,</a:t>
                      </a:r>
                      <a:r>
                        <a:rPr lang="ru-RU" baseline="0" dirty="0" smtClean="0"/>
                        <a:t> впечатлительность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Общая пассивность, вялость, медлительность в мышлении и движениях, даже при незначительных нервно-психических нагрузках наблюдаются повышенная утомляемость, истощаемость, фон настроения снижен, капризность, недовольство, плаксивость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Межличностных отношениях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Ранимость, обидчивость, эмоциональная лабильность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Повышенная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раздражительность, готовность к аффективным вспышкам, недостаточная критичность к действиям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Распространенные реакции родителей/педагогов на состояние ребенка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«Не понятно, что это и что с этим делать»;</a:t>
            </a:r>
          </a:p>
          <a:p>
            <a:r>
              <a:rPr lang="ru-RU" dirty="0" smtClean="0"/>
              <a:t>«Отношусь к этому как к его особенности, он такой, но что с этим делать – не знаю»;</a:t>
            </a:r>
          </a:p>
          <a:p>
            <a:r>
              <a:rPr lang="ru-RU" dirty="0" smtClean="0"/>
              <a:t>Не придавать значения;</a:t>
            </a:r>
          </a:p>
          <a:p>
            <a:r>
              <a:rPr lang="ru-RU" dirty="0" smtClean="0"/>
              <a:t>Игнорирование;</a:t>
            </a:r>
          </a:p>
          <a:p>
            <a:r>
              <a:rPr lang="ru-RU" dirty="0" smtClean="0"/>
              <a:t>Отстранение;</a:t>
            </a:r>
          </a:p>
          <a:p>
            <a:r>
              <a:rPr lang="ru-RU" dirty="0" err="1" smtClean="0"/>
              <a:t>Гиперопека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Раздражение, напряжение;</a:t>
            </a:r>
          </a:p>
          <a:p>
            <a:r>
              <a:rPr lang="ru-RU" dirty="0" smtClean="0"/>
              <a:t>Тревога, страх, бессилие;</a:t>
            </a:r>
          </a:p>
          <a:p>
            <a:r>
              <a:rPr lang="ru-RU" dirty="0" smtClean="0"/>
              <a:t>Попытки требовать, давить на ребенка;</a:t>
            </a:r>
          </a:p>
          <a:p>
            <a:r>
              <a:rPr lang="ru-RU" dirty="0" smtClean="0"/>
              <a:t>Пытаться мотивировать ребенка (и себя);</a:t>
            </a:r>
          </a:p>
          <a:p>
            <a:r>
              <a:rPr lang="ru-RU" dirty="0" smtClean="0"/>
              <a:t>Пытаться </a:t>
            </a:r>
            <a:r>
              <a:rPr lang="ru-RU" dirty="0" smtClean="0"/>
              <a:t>лечить/залечивать;</a:t>
            </a:r>
          </a:p>
          <a:p>
            <a:r>
              <a:rPr lang="ru-RU" dirty="0" smtClean="0"/>
              <a:t>Стремление перекладывать ответственность на учителей, школу, врачей (а учителя – на родителей, семью);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9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Предмет психологического консультирования (запросы родителей, педагогов)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Жизненная </a:t>
            </a:r>
            <a:r>
              <a:rPr lang="ru-RU" dirty="0" smtClean="0"/>
              <a:t>ситуация</a:t>
            </a:r>
            <a:r>
              <a:rPr lang="ru-RU" b="1" dirty="0" smtClean="0"/>
              <a:t> </a:t>
            </a:r>
            <a:r>
              <a:rPr lang="ru-RU" dirty="0" smtClean="0"/>
              <a:t>клиента     </a:t>
            </a:r>
            <a:r>
              <a:rPr lang="ru-RU" b="1" dirty="0" smtClean="0"/>
              <a:t>проблемная</a:t>
            </a:r>
            <a:r>
              <a:rPr lang="ru-RU" dirty="0" smtClean="0"/>
              <a:t> ситуация клиента    </a:t>
            </a:r>
            <a:r>
              <a:rPr lang="ru-RU" b="1" dirty="0" smtClean="0"/>
              <a:t>первичный</a:t>
            </a:r>
            <a:r>
              <a:rPr lang="ru-RU" dirty="0" smtClean="0"/>
              <a:t> </a:t>
            </a:r>
            <a:r>
              <a:rPr lang="ru-RU" b="1" dirty="0" smtClean="0"/>
              <a:t>запрос/жалоба</a:t>
            </a:r>
            <a:r>
              <a:rPr lang="ru-RU" dirty="0" smtClean="0"/>
              <a:t> клиента     </a:t>
            </a:r>
            <a:r>
              <a:rPr lang="ru-RU" b="1" dirty="0" smtClean="0"/>
              <a:t>исследование</a:t>
            </a:r>
            <a:r>
              <a:rPr lang="ru-RU" dirty="0" smtClean="0"/>
              <a:t> </a:t>
            </a:r>
            <a:r>
              <a:rPr lang="ru-RU" b="1" dirty="0" smtClean="0"/>
              <a:t>психологической проблемы </a:t>
            </a:r>
            <a:r>
              <a:rPr lang="ru-RU" dirty="0" smtClean="0"/>
              <a:t>клиента (что происходит с родителем в ситуациях, где ребенок не справляется с учебным процессом, как родитель видит ситуацию)     формулирование </a:t>
            </a:r>
            <a:r>
              <a:rPr lang="ru-RU" b="1" dirty="0" smtClean="0"/>
              <a:t>рабочего запроса </a:t>
            </a:r>
            <a:r>
              <a:rPr lang="ru-RU" dirty="0" smtClean="0"/>
              <a:t>клиента (помощь клиенту в формулировке реалистичного запроса на психологическую работу)     заключение </a:t>
            </a:r>
            <a:r>
              <a:rPr lang="ru-RU" b="1" dirty="0" smtClean="0"/>
              <a:t>контракта</a:t>
            </a:r>
            <a:r>
              <a:rPr lang="ru-RU" dirty="0" smtClean="0"/>
              <a:t> с клиентом (разделенное с психологом понимание предмета и стратегии совместной психологической работы)     </a:t>
            </a:r>
            <a:r>
              <a:rPr lang="ru-RU" b="1" dirty="0" smtClean="0"/>
              <a:t>психологическая работа </a:t>
            </a:r>
            <a:r>
              <a:rPr lang="ru-RU" dirty="0" smtClean="0"/>
              <a:t>(интервенции, ведущие к изменениям)     </a:t>
            </a:r>
            <a:r>
              <a:rPr lang="ru-RU" b="1" dirty="0" smtClean="0"/>
              <a:t>подведение</a:t>
            </a:r>
            <a:r>
              <a:rPr lang="ru-RU" dirty="0" smtClean="0"/>
              <a:t> промежуточных и конечных </a:t>
            </a:r>
            <a:r>
              <a:rPr lang="ru-RU" b="1" dirty="0" smtClean="0"/>
              <a:t>итогов</a:t>
            </a:r>
            <a:r>
              <a:rPr lang="ru-RU" dirty="0" smtClean="0"/>
              <a:t>, фиксация изменений, задания и рекомендации.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932040" y="148478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123728" y="1772816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740352" y="1772816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860032" y="3140968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644008" y="4077072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499992" y="544522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123728" y="508518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Задачи исследования в психологической консультации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Выявить циклы реакций родителей/учителя на ситуацию, создаваемую ребенком в учебном процессе;</a:t>
            </a:r>
          </a:p>
          <a:p>
            <a:pPr>
              <a:buNone/>
            </a:pPr>
            <a:r>
              <a:rPr lang="ru-RU" dirty="0" smtClean="0"/>
              <a:t>2. Сделать очевидными для клиента взаимосвязи причин/триггеров, воспроизводящих неблагоприятную картину ситуации в системах «Ребенок», «Родитель-ребенок», «Семья-ребенок», «Учитель-ребенок», «Учитель-родитель-ребенок».</a:t>
            </a:r>
          </a:p>
          <a:p>
            <a:pPr>
              <a:buNone/>
            </a:pPr>
            <a:r>
              <a:rPr lang="ru-RU" dirty="0" smtClean="0"/>
              <a:t>3. Выявить возможные выгоды клиента от состояния ребенка, ситуаций, которые он создает.</a:t>
            </a:r>
          </a:p>
          <a:p>
            <a:pPr>
              <a:buNone/>
            </a:pP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 err="1" smtClean="0"/>
              <a:t>Поисследовать</a:t>
            </a:r>
            <a:r>
              <a:rPr lang="ru-RU" dirty="0" smtClean="0"/>
              <a:t> картину восприятия ребенка клиентом, это может дать информацию о картине восприятия ребенком себя.</a:t>
            </a:r>
          </a:p>
          <a:p>
            <a:pPr>
              <a:buNone/>
            </a:pPr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 err="1" smtClean="0"/>
              <a:t>Поисследовать</a:t>
            </a:r>
            <a:r>
              <a:rPr lang="ru-RU" dirty="0" smtClean="0"/>
              <a:t> привычные реакции родителя на ребенка, создающего ситуацию в учебном процессе.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Причины и их взаимосвязи как предмет исследования в консультации в системе «Ребенок»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513"/>
          <a:ext cx="8229600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501317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Переутомление, раздражение,</a:t>
            </a:r>
          </a:p>
          <a:p>
            <a:r>
              <a:rPr lang="ru-RU" b="1" dirty="0" smtClean="0"/>
              <a:t>Сонливость, снижение активности познавательных процессов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Реакции окружающих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1124744"/>
            <a:ext cx="2520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Реакция ребенка: регресс в инфантильное состояние, неуверенность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Основные рекомендуемые направления психологической работы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Нормализация реакции клиента на состояние и поведение ребенка;</a:t>
            </a:r>
          </a:p>
          <a:p>
            <a:r>
              <a:rPr lang="ru-RU" dirty="0" smtClean="0"/>
              <a:t>Формирование у клиента готовности взаимодействовать с ребенком, испытывающим трудности в обучении;</a:t>
            </a:r>
          </a:p>
          <a:p>
            <a:r>
              <a:rPr lang="ru-RU" dirty="0" smtClean="0"/>
              <a:t>Изменение картины восприятия клиентом ребенка: эти дети нуждаются в помощи, нельзя считать их вредными, упрямыми, ленивыми и "вести борьбу" с этими качествами;</a:t>
            </a:r>
          </a:p>
          <a:p>
            <a:r>
              <a:rPr lang="ru-RU" dirty="0" smtClean="0"/>
              <a:t>Снижение информационного дефицита, способствующее уменьшению напряжения и стресса в связи с неизвестностью и неопределенностью;</a:t>
            </a:r>
          </a:p>
          <a:p>
            <a:r>
              <a:rPr lang="ru-RU" dirty="0" smtClean="0"/>
              <a:t>Формирование совместно с клиентом плана действий;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647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Психологическое консультирование в сопровождении субъектов образовательной среды с особыми образовательными потребностями</vt:lpstr>
      <vt:lpstr>Категории учащихся с особыми образовательными потребностями</vt:lpstr>
      <vt:lpstr>Слайд 3</vt:lpstr>
      <vt:lpstr>Слайд 4</vt:lpstr>
      <vt:lpstr>Распространенные реакции родителей/педагогов на состояние ребенка</vt:lpstr>
      <vt:lpstr>Предмет психологического консультирования (запросы родителей, педагогов)</vt:lpstr>
      <vt:lpstr>Задачи исследования в психологической консультации</vt:lpstr>
      <vt:lpstr>Причины и их взаимосвязи как предмет исследования в консультации в системе «Ребенок»</vt:lpstr>
      <vt:lpstr>Основные рекомендуемые направления психологической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консультирование в сопровождении субъектов образовательной среды с особыми образовательными потребностями</dc:title>
  <dc:creator>Emachines</dc:creator>
  <cp:lastModifiedBy>Emachines</cp:lastModifiedBy>
  <cp:revision>24</cp:revision>
  <dcterms:created xsi:type="dcterms:W3CDTF">2020-01-21T15:01:52Z</dcterms:created>
  <dcterms:modified xsi:type="dcterms:W3CDTF">2020-01-21T18:48:44Z</dcterms:modified>
</cp:coreProperties>
</file>